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B373A8D-5F3E-47F3-96EE-E6539C3C3597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72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6741C4-9D63-4B63-AAAA-81262285C9CC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3267C-E5BB-422D-A4B4-425D36676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0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DA53A-2F10-452F-B91F-910103A1C820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B00CA-2D46-42D6-8652-42BEEDF959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395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DA53A-2F10-452F-B91F-910103A1C820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B00CA-2D46-42D6-8652-42BEEDF959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68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DA53A-2F10-452F-B91F-910103A1C820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B00CA-2D46-42D6-8652-42BEEDF959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804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524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94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DA53A-2F10-452F-B91F-910103A1C820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B00CA-2D46-42D6-8652-42BEEDF959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486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DA53A-2F10-452F-B91F-910103A1C820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B00CA-2D46-42D6-8652-42BEEDF959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65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DA53A-2F10-452F-B91F-910103A1C820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B00CA-2D46-42D6-8652-42BEEDF959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055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DA53A-2F10-452F-B91F-910103A1C820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B00CA-2D46-42D6-8652-42BEEDF959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1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DA53A-2F10-452F-B91F-910103A1C820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B00CA-2D46-42D6-8652-42BEEDF959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429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DA53A-2F10-452F-B91F-910103A1C820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B00CA-2D46-42D6-8652-42BEEDF959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358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DA53A-2F10-452F-B91F-910103A1C820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B00CA-2D46-42D6-8652-42BEEDF959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352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DA53A-2F10-452F-B91F-910103A1C820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B00CA-2D46-42D6-8652-42BEEDF959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645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12EDA53A-2F10-452F-B91F-910103A1C820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9C2B00CA-2D46-42D6-8652-42BEEDF959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5331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4951D0B-8189-0497-7D72-27273DE08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4237" y="0"/>
            <a:ext cx="7583402" cy="429669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56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Mitigating RCE Vulnerabilities in Networked Devices</a:t>
            </a:r>
            <a:br>
              <a:rPr lang="en-US" sz="6600" dirty="0"/>
            </a:br>
            <a:endParaRPr lang="en-US" sz="6600" dirty="0"/>
          </a:p>
        </p:txBody>
      </p:sp>
      <p:pic>
        <p:nvPicPr>
          <p:cNvPr id="13" name="Image 0">
            <a:extLst>
              <a:ext uri="{FF2B5EF4-FFF2-40B4-BE49-F238E27FC236}">
                <a16:creationId xmlns:a16="http://schemas.microsoft.com/office/drawing/2014/main" id="{B1D7CD8E-7953-BE01-A8D3-4D37A0E6BC9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9393" r="-2" b="15530"/>
          <a:stretch/>
        </p:blipFill>
        <p:spPr>
          <a:xfrm>
            <a:off x="2" y="1587"/>
            <a:ext cx="4680153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9F931E7-88A5-9221-B3DA-A67CB84780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64237" y="3991898"/>
            <a:ext cx="6637727" cy="216309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Real-time exploitation of Remote Code Execution (RCE) vulnerabilities poses a critical threat to networked devices and systems. Proactive strategies are essential to safeguard against devastating impacts, from data breaches to system disruptions.</a:t>
            </a:r>
            <a:endParaRPr lang="en-US" sz="24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907E60-69E4-4B9C-E4A1-A449276D2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0670" y="5803640"/>
            <a:ext cx="1051329" cy="10543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F81E86-FDB0-8BBA-91C6-CA780343E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0671" y="0"/>
            <a:ext cx="1051329" cy="106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359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6A6B9A7-4759-E53A-E770-667B63555344}"/>
              </a:ext>
            </a:extLst>
          </p:cNvPr>
          <p:cNvSpPr/>
          <p:nvPr/>
        </p:nvSpPr>
        <p:spPr>
          <a:xfrm>
            <a:off x="322861" y="1358571"/>
            <a:ext cx="12273466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5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Continuous Vigilance and Improvement</a:t>
            </a:r>
            <a:endParaRPr lang="en-US" sz="45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F3F9F461-396E-A389-24A5-F97B7F62B99A}"/>
              </a:ext>
            </a:extLst>
          </p:cNvPr>
          <p:cNvSpPr/>
          <p:nvPr/>
        </p:nvSpPr>
        <p:spPr>
          <a:xfrm>
            <a:off x="322861" y="2747197"/>
            <a:ext cx="339875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Vulnerability Scanning</a:t>
            </a:r>
            <a:endParaRPr lang="en-US" sz="20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BB8C795A-C855-2248-3606-B3577B4805AF}"/>
              </a:ext>
            </a:extLst>
          </p:cNvPr>
          <p:cNvSpPr/>
          <p:nvPr/>
        </p:nvSpPr>
        <p:spPr>
          <a:xfrm>
            <a:off x="322861" y="3379776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Regularly scan for new vulnerabilities and address them promptly.</a:t>
            </a:r>
            <a:endParaRPr lang="en-US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4450BF92-7A5A-411C-2606-E47A3ADA3BD3}"/>
              </a:ext>
            </a:extLst>
          </p:cNvPr>
          <p:cNvSpPr/>
          <p:nvPr/>
        </p:nvSpPr>
        <p:spPr>
          <a:xfrm>
            <a:off x="4831519" y="274719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Incident Response</a:t>
            </a:r>
            <a:endParaRPr lang="en-US" sz="20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AE0D9256-3DB4-D546-4B49-11CC35B5C0FA}"/>
              </a:ext>
            </a:extLst>
          </p:cNvPr>
          <p:cNvSpPr/>
          <p:nvPr/>
        </p:nvSpPr>
        <p:spPr>
          <a:xfrm>
            <a:off x="4831520" y="3379776"/>
            <a:ext cx="3500718" cy="958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Develop and test incident response plans to mitigate the impact of attacks.</a:t>
            </a:r>
            <a:endParaRPr lang="en-US" sz="16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BF6AF76C-636C-2F95-A76E-54CB82C3B874}"/>
              </a:ext>
            </a:extLst>
          </p:cNvPr>
          <p:cNvSpPr/>
          <p:nvPr/>
        </p:nvSpPr>
        <p:spPr>
          <a:xfrm>
            <a:off x="8730340" y="2754936"/>
            <a:ext cx="3898821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Continuous Improvement</a:t>
            </a:r>
            <a:endParaRPr lang="en-US" sz="20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C290A301-4BAF-26F8-7E5B-45BDCB55A56F}"/>
              </a:ext>
            </a:extLst>
          </p:cNvPr>
          <p:cNvSpPr/>
          <p:nvPr/>
        </p:nvSpPr>
        <p:spPr>
          <a:xfrm>
            <a:off x="8730340" y="3379776"/>
            <a:ext cx="3138800" cy="893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Analyze security trends and adapt strategies to stay ahead of evolving threats.</a:t>
            </a:r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AEA483-F362-21B7-CC59-C4EEDF360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0671" y="-8208"/>
            <a:ext cx="1051329" cy="10543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81C2BC-5E25-3C63-14E4-D99E9FB5F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372" y="0"/>
            <a:ext cx="1051329" cy="106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19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50505">
              <a:alpha val="80000"/>
            </a:srgbClr>
          </a:solidFill>
          <a:ln/>
        </p:spPr>
        <p:txBody>
          <a:bodyPr/>
          <a:lstStyle/>
          <a:p>
            <a:endParaRPr lang="en-US" sz="1500" dirty="0"/>
          </a:p>
        </p:txBody>
      </p:sp>
      <p:sp>
        <p:nvSpPr>
          <p:cNvPr id="4" name="Text 1"/>
          <p:cNvSpPr/>
          <p:nvPr/>
        </p:nvSpPr>
        <p:spPr>
          <a:xfrm>
            <a:off x="720031" y="2501901"/>
            <a:ext cx="7437834" cy="887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958"/>
              </a:lnSpc>
            </a:pPr>
            <a:r>
              <a:rPr lang="en-US" sz="5583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Thank You</a:t>
            </a:r>
            <a:endParaRPr lang="en-US" sz="5583" dirty="0"/>
          </a:p>
        </p:txBody>
      </p:sp>
      <p:sp>
        <p:nvSpPr>
          <p:cNvPr id="5" name="Text 2"/>
          <p:cNvSpPr/>
          <p:nvPr/>
        </p:nvSpPr>
        <p:spPr>
          <a:xfrm>
            <a:off x="720031" y="3697685"/>
            <a:ext cx="10751939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As we conclude this informative presentation on mitigating RCE vulnerabilities, we would like to express our sincere gratitude for your time and attention. Your engagement and thoughtful questions have been invaluable.</a:t>
            </a:r>
            <a:endParaRPr lang="en-US" sz="1583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C7818D-C707-B356-B52F-489FE03DC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051329" cy="10627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3127A1-02D4-E24B-6645-3695E20AF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0671" y="-8208"/>
            <a:ext cx="1051329" cy="105435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A4177CBC-0A10-A6DD-7799-E3464CD4B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749" y="3389115"/>
            <a:ext cx="10515600" cy="2852737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By: Yasser Hamoda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AB87E2A-251B-245B-382A-252FF18F9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6658" y="6272213"/>
            <a:ext cx="10515600" cy="1500187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(Leader of Vulnerability analyst/Penetration tester)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19A91-A960-2DB6-9C7B-243297D3A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30" y="688212"/>
            <a:ext cx="7113144" cy="2525036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RCE Vulnerabilities and Deserialization Attacks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06FBBE-8B26-020B-6C42-053552BBDD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82239" y="3081009"/>
            <a:ext cx="5678999" cy="3811588"/>
          </a:xfrm>
        </p:spPr>
        <p:txBody>
          <a:bodyPr/>
          <a:lstStyle/>
          <a:p>
            <a:r>
              <a:rPr lang="en-US" sz="24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RCE Vulnerabilities</a:t>
            </a:r>
            <a:endParaRPr lang="en-US" sz="2400" dirty="0"/>
          </a:p>
          <a:p>
            <a:r>
              <a:rPr lang="en-US" sz="18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RCE vulnerabilities allow attackers to execute arbitrary code on a remote device, compromising its security.</a:t>
            </a:r>
            <a:endParaRPr lang="en-US" sz="1800" dirty="0"/>
          </a:p>
          <a:p>
            <a:endParaRPr lang="en-US" dirty="0"/>
          </a:p>
          <a:p>
            <a:r>
              <a:rPr lang="en-US" sz="24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Deserialization Attacks</a:t>
            </a:r>
          </a:p>
          <a:p>
            <a:r>
              <a:rPr lang="en-US" sz="1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Deserialization attacks exploit how applications handle serialized data, a common method for achieving RCE.</a:t>
            </a:r>
            <a:endParaRPr lang="en-US" sz="1900" dirty="0"/>
          </a:p>
          <a:p>
            <a:endParaRPr lang="en-US" sz="2400" dirty="0"/>
          </a:p>
          <a:p>
            <a:endParaRPr lang="en-US" dirty="0"/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8F015386-11A0-613A-3324-9F54F9A3418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096" b="2096"/>
          <a:stretch>
            <a:fillRect/>
          </a:stretch>
        </p:blipFill>
        <p:spPr>
          <a:xfrm>
            <a:off x="7895303" y="0"/>
            <a:ext cx="4296697" cy="6858000"/>
          </a:xfrm>
          <a:prstGeom prst="rect">
            <a:avLst/>
          </a:prstGeom>
        </p:spPr>
      </p:pic>
      <p:sp>
        <p:nvSpPr>
          <p:cNvPr id="6" name="Shape 1">
            <a:extLst>
              <a:ext uri="{FF2B5EF4-FFF2-40B4-BE49-F238E27FC236}">
                <a16:creationId xmlns:a16="http://schemas.microsoft.com/office/drawing/2014/main" id="{1AE949A2-5C49-640E-AA9F-CA4A6BFC5FB8}"/>
              </a:ext>
            </a:extLst>
          </p:cNvPr>
          <p:cNvSpPr/>
          <p:nvPr/>
        </p:nvSpPr>
        <p:spPr>
          <a:xfrm>
            <a:off x="582421" y="308100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15240">
            <a:solidFill>
              <a:srgbClr val="56565B"/>
            </a:solidFill>
            <a:prstDash val="solid"/>
          </a:ln>
        </p:spPr>
        <p:txBody>
          <a:bodyPr/>
          <a:lstStyle/>
          <a:p>
            <a:pPr algn="ctr"/>
            <a:endParaRPr lang="en-US" sz="320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DB7ECE73-493F-3C3F-6A2A-674C10466C61}"/>
              </a:ext>
            </a:extLst>
          </p:cNvPr>
          <p:cNvSpPr/>
          <p:nvPr/>
        </p:nvSpPr>
        <p:spPr>
          <a:xfrm>
            <a:off x="806020" y="3213248"/>
            <a:ext cx="10822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900" dirty="0"/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85951790-4089-5925-7778-4A8D543A4C86}"/>
              </a:ext>
            </a:extLst>
          </p:cNvPr>
          <p:cNvSpPr/>
          <p:nvPr/>
        </p:nvSpPr>
        <p:spPr>
          <a:xfrm>
            <a:off x="582420" y="449749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15240">
            <a:solidFill>
              <a:srgbClr val="56565B"/>
            </a:solidFill>
            <a:prstDash val="solid"/>
          </a:ln>
        </p:spPr>
        <p:txBody>
          <a:bodyPr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9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818897-9591-FEE0-CE9A-D95A4B06B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51329" cy="10627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1E0947-896F-F25B-99F2-A32C3EBF6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5803641"/>
            <a:ext cx="1051329" cy="105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994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EC9D3-B9A0-5919-4B4B-E49E99630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829208" cy="182004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Impacts of Successful RCE Attacks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63245-BDCC-7AD1-B5B4-4BEEC4AD1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9231" y="3529781"/>
            <a:ext cx="3327195" cy="1500187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sz="28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Initial Access</a:t>
            </a:r>
          </a:p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Gaining a </a:t>
            </a:r>
            <a:r>
              <a:rPr lang="en-US" sz="21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foothold</a:t>
            </a:r>
            <a:r>
              <a:rPr lang="en-US" sz="2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on a device, allowing further exploitation.</a:t>
            </a:r>
            <a:endParaRPr lang="en-US" sz="2400" dirty="0"/>
          </a:p>
          <a:p>
            <a:pPr marL="0" indent="0">
              <a:lnSpc>
                <a:spcPts val="3000"/>
              </a:lnSpc>
              <a:buNone/>
            </a:pP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106218-489E-ABD6-9DA9-9A5FED0AE1F0}"/>
              </a:ext>
            </a:extLst>
          </p:cNvPr>
          <p:cNvSpPr txBox="1"/>
          <p:nvPr/>
        </p:nvSpPr>
        <p:spPr>
          <a:xfrm>
            <a:off x="4404852" y="3529781"/>
            <a:ext cx="6096000" cy="466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 Exfiltration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463EEB-86D0-6722-5A44-FC682A038740}"/>
              </a:ext>
            </a:extLst>
          </p:cNvPr>
          <p:cNvSpPr txBox="1"/>
          <p:nvPr/>
        </p:nvSpPr>
        <p:spPr>
          <a:xfrm>
            <a:off x="4404853" y="3996640"/>
            <a:ext cx="3578941" cy="1251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Extracting and stealing sensitive 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data from the compromised system.</a:t>
            </a:r>
            <a:endParaRPr lang="en-US" sz="1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68CD31-35CC-90B8-E30F-E66AF1C971BA}"/>
              </a:ext>
            </a:extLst>
          </p:cNvPr>
          <p:cNvSpPr txBox="1"/>
          <p:nvPr/>
        </p:nvSpPr>
        <p:spPr>
          <a:xfrm>
            <a:off x="8465575" y="3489961"/>
            <a:ext cx="6096000" cy="466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System Disruption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B33C56-2E61-0629-1624-6A18DCB7F84D}"/>
              </a:ext>
            </a:extLst>
          </p:cNvPr>
          <p:cNvSpPr txBox="1"/>
          <p:nvPr/>
        </p:nvSpPr>
        <p:spPr>
          <a:xfrm>
            <a:off x="8465575" y="4010455"/>
            <a:ext cx="4070554" cy="1251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Denying or degrading the 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availability of critical services 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and operations.</a:t>
            </a:r>
            <a:endParaRPr lang="en-US" sz="19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57A5F8-1AEA-746C-CF13-9FFE0FCDB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0671" y="8356"/>
            <a:ext cx="1051329" cy="10543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2F2DBD-A7CF-9111-DC27-2261E1DCC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51329" cy="106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508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19D48-1987-41C3-46BC-7CD29E978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95395B-98BD-15F3-9449-A10FCEF89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4237" y="373627"/>
            <a:ext cx="7327763" cy="335279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8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Assessing the Risks </a:t>
            </a:r>
            <a:br>
              <a:rPr lang="en-US" sz="48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</a:br>
            <a:r>
              <a:rPr lang="en-US" sz="48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of RCE Vulnerabilities</a:t>
            </a:r>
            <a:br>
              <a:rPr lang="en-US" sz="6000" dirty="0"/>
            </a:br>
            <a:br>
              <a:rPr lang="en-US" sz="6600" dirty="0"/>
            </a:br>
            <a:endParaRPr lang="en-US" sz="6600" dirty="0"/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1A87AF8F-8C88-7258-0954-F5F30C4CA74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049" r="2049"/>
          <a:stretch>
            <a:fillRect/>
          </a:stretch>
        </p:blipFill>
        <p:spPr>
          <a:xfrm>
            <a:off x="0" y="0"/>
            <a:ext cx="4384675" cy="6858000"/>
          </a:xfrm>
          <a:prstGeom prst="rect">
            <a:avLst/>
          </a:prstGeom>
        </p:spPr>
      </p:pic>
      <p:sp>
        <p:nvSpPr>
          <p:cNvPr id="8" name="Shape 1">
            <a:extLst>
              <a:ext uri="{FF2B5EF4-FFF2-40B4-BE49-F238E27FC236}">
                <a16:creationId xmlns:a16="http://schemas.microsoft.com/office/drawing/2014/main" id="{9BD4B9DF-31C3-DBB6-6CBF-73F157B1CBA7}"/>
              </a:ext>
            </a:extLst>
          </p:cNvPr>
          <p:cNvSpPr/>
          <p:nvPr/>
        </p:nvSpPr>
        <p:spPr>
          <a:xfrm>
            <a:off x="4864237" y="2462982"/>
            <a:ext cx="6678835" cy="1469921"/>
          </a:xfrm>
          <a:prstGeom prst="roundRect">
            <a:avLst>
              <a:gd name="adj" fmla="val 5611"/>
            </a:avLst>
          </a:prstGeom>
          <a:solidFill>
            <a:srgbClr val="3D3D42"/>
          </a:solidFill>
          <a:ln w="15240">
            <a:solidFill>
              <a:srgbClr val="56565B"/>
            </a:solidFill>
            <a:prstDash val="solid"/>
          </a:ln>
        </p:spPr>
        <p:txBody>
          <a:bodyPr/>
          <a:lstStyle/>
          <a:p>
            <a:r>
              <a:rPr lang="en-US" sz="24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Severity Rating</a:t>
            </a:r>
            <a:endParaRPr lang="en-US" sz="2400" dirty="0"/>
          </a:p>
          <a:p>
            <a:endParaRPr lang="en-US" dirty="0"/>
          </a:p>
          <a:p>
            <a:r>
              <a:rPr lang="en-US" sz="18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RCE vulnerabilities are rated as 9.8 Critical on the Common Vulnerability Scoring System (CVSS).</a:t>
            </a:r>
            <a:endParaRPr lang="en-US" sz="1800" dirty="0"/>
          </a:p>
          <a:p>
            <a:endParaRPr lang="en-US" dirty="0"/>
          </a:p>
        </p:txBody>
      </p:sp>
      <p:sp>
        <p:nvSpPr>
          <p:cNvPr id="9" name="Shape 4">
            <a:extLst>
              <a:ext uri="{FF2B5EF4-FFF2-40B4-BE49-F238E27FC236}">
                <a16:creationId xmlns:a16="http://schemas.microsoft.com/office/drawing/2014/main" id="{F1D14942-36CF-3302-E22C-9265E85F9874}"/>
              </a:ext>
            </a:extLst>
          </p:cNvPr>
          <p:cNvSpPr/>
          <p:nvPr/>
        </p:nvSpPr>
        <p:spPr>
          <a:xfrm>
            <a:off x="4864237" y="4152295"/>
            <a:ext cx="6678835" cy="1569778"/>
          </a:xfrm>
          <a:prstGeom prst="roundRect">
            <a:avLst>
              <a:gd name="adj" fmla="val 5611"/>
            </a:avLst>
          </a:prstGeom>
          <a:solidFill>
            <a:srgbClr val="3D3D42"/>
          </a:solidFill>
          <a:ln w="15240">
            <a:solidFill>
              <a:srgbClr val="56565B"/>
            </a:solidFill>
            <a:prstDash val="solid"/>
          </a:ln>
        </p:spPr>
        <p:txBody>
          <a:bodyPr/>
          <a:lstStyle/>
          <a:p>
            <a:r>
              <a:rPr lang="en-US" sz="24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Widespread Impact</a:t>
            </a:r>
          </a:p>
          <a:p>
            <a:endParaRPr lang="en-US" sz="1900" dirty="0">
              <a:solidFill>
                <a:srgbClr val="E5E0DF"/>
              </a:solidFill>
              <a:latin typeface="Roboto Light" pitchFamily="34" charset="0"/>
              <a:ea typeface="Roboto Light" pitchFamily="34" charset="-122"/>
              <a:cs typeface="Roboto Light" pitchFamily="34" charset="-120"/>
            </a:endParaRPr>
          </a:p>
          <a:p>
            <a:r>
              <a:rPr lang="en-US" sz="1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RCE vulnerabilities can lead to widespread data breaches, system disruptions, and other devastating consequences.</a:t>
            </a:r>
            <a:endParaRPr lang="en-US" sz="1900" dirty="0"/>
          </a:p>
          <a:p>
            <a:endParaRPr lang="en-US" sz="2400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A83F9E-1DB4-847A-A5D0-4B06A6228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0670" y="5803640"/>
            <a:ext cx="1051329" cy="10543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447DB3-1FFE-FD00-F52A-D3B54BBAF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0669" y="0"/>
            <a:ext cx="1051329" cy="106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390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916BA08F-8B51-6ED4-C602-4EF9019585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9056"/>
            <a:ext cx="12192000" cy="2310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CB0D5B-1BC8-0DAD-8257-E3D7E0837670}"/>
              </a:ext>
            </a:extLst>
          </p:cNvPr>
          <p:cNvSpPr txBox="1"/>
          <p:nvPr/>
        </p:nvSpPr>
        <p:spPr>
          <a:xfrm>
            <a:off x="530941" y="2712522"/>
            <a:ext cx="7580672" cy="687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5000"/>
              </a:lnSpc>
              <a:buNone/>
            </a:pPr>
            <a:r>
              <a:rPr lang="en-US" sz="3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Mitigating RCE Vulnerabilities</a:t>
            </a:r>
            <a:endParaRPr lang="en-US" sz="3200" dirty="0"/>
          </a:p>
        </p:txBody>
      </p:sp>
      <p:sp>
        <p:nvSpPr>
          <p:cNvPr id="7" name="Shape 1">
            <a:extLst>
              <a:ext uri="{FF2B5EF4-FFF2-40B4-BE49-F238E27FC236}">
                <a16:creationId xmlns:a16="http://schemas.microsoft.com/office/drawing/2014/main" id="{4C4B07E3-FC59-C24D-2A91-10FA21A4C45E}"/>
              </a:ext>
            </a:extLst>
          </p:cNvPr>
          <p:cNvSpPr/>
          <p:nvPr/>
        </p:nvSpPr>
        <p:spPr>
          <a:xfrm flipH="1">
            <a:off x="6050281" y="3550298"/>
            <a:ext cx="45719" cy="2570583"/>
          </a:xfrm>
          <a:prstGeom prst="roundRect">
            <a:avLst>
              <a:gd name="adj" fmla="val 376946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8BE9BDCA-2211-D844-2444-F51C32A20907}"/>
              </a:ext>
            </a:extLst>
          </p:cNvPr>
          <p:cNvSpPr/>
          <p:nvPr/>
        </p:nvSpPr>
        <p:spPr>
          <a:xfrm>
            <a:off x="5842337" y="3645684"/>
            <a:ext cx="461605" cy="461605"/>
          </a:xfrm>
          <a:prstGeom prst="roundRect">
            <a:avLst>
              <a:gd name="adj" fmla="val 1866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pPr algn="ctr"/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dirty="0"/>
          </a:p>
        </p:txBody>
      </p:sp>
      <p:sp>
        <p:nvSpPr>
          <p:cNvPr id="9" name="Shape 2">
            <a:extLst>
              <a:ext uri="{FF2B5EF4-FFF2-40B4-BE49-F238E27FC236}">
                <a16:creationId xmlns:a16="http://schemas.microsoft.com/office/drawing/2014/main" id="{1BE42900-D059-0BDD-78F7-EFF437403FA0}"/>
              </a:ext>
            </a:extLst>
          </p:cNvPr>
          <p:cNvSpPr/>
          <p:nvPr/>
        </p:nvSpPr>
        <p:spPr>
          <a:xfrm>
            <a:off x="5122872" y="3876486"/>
            <a:ext cx="718066" cy="22860"/>
          </a:xfrm>
          <a:prstGeom prst="roundRect">
            <a:avLst>
              <a:gd name="adj" fmla="val 376946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AF620F5C-B730-9475-84D6-109CD63F439F}"/>
              </a:ext>
            </a:extLst>
          </p:cNvPr>
          <p:cNvSpPr/>
          <p:nvPr/>
        </p:nvSpPr>
        <p:spPr>
          <a:xfrm>
            <a:off x="5842337" y="4450845"/>
            <a:ext cx="461605" cy="461605"/>
          </a:xfrm>
          <a:prstGeom prst="roundRect">
            <a:avLst>
              <a:gd name="adj" fmla="val 1866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pPr algn="ctr"/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dirty="0"/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960157D8-F4A0-5077-514B-DD1DFDB8747A}"/>
              </a:ext>
            </a:extLst>
          </p:cNvPr>
          <p:cNvSpPr/>
          <p:nvPr/>
        </p:nvSpPr>
        <p:spPr>
          <a:xfrm>
            <a:off x="6303942" y="4670217"/>
            <a:ext cx="718066" cy="22860"/>
          </a:xfrm>
          <a:prstGeom prst="roundRect">
            <a:avLst>
              <a:gd name="adj" fmla="val 376946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3">
            <a:extLst>
              <a:ext uri="{FF2B5EF4-FFF2-40B4-BE49-F238E27FC236}">
                <a16:creationId xmlns:a16="http://schemas.microsoft.com/office/drawing/2014/main" id="{F8949E27-1283-6CF9-0B1C-425E32F24AF6}"/>
              </a:ext>
            </a:extLst>
          </p:cNvPr>
          <p:cNvSpPr/>
          <p:nvPr/>
        </p:nvSpPr>
        <p:spPr>
          <a:xfrm>
            <a:off x="5842337" y="5377103"/>
            <a:ext cx="461605" cy="461605"/>
          </a:xfrm>
          <a:prstGeom prst="roundRect">
            <a:avLst>
              <a:gd name="adj" fmla="val 1866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1800" dirty="0"/>
          </a:p>
        </p:txBody>
      </p:sp>
      <p:sp>
        <p:nvSpPr>
          <p:cNvPr id="13" name="Shape 12">
            <a:extLst>
              <a:ext uri="{FF2B5EF4-FFF2-40B4-BE49-F238E27FC236}">
                <a16:creationId xmlns:a16="http://schemas.microsoft.com/office/drawing/2014/main" id="{24225A02-F540-9E7F-70CE-E3429B779A36}"/>
              </a:ext>
            </a:extLst>
          </p:cNvPr>
          <p:cNvSpPr/>
          <p:nvPr/>
        </p:nvSpPr>
        <p:spPr>
          <a:xfrm>
            <a:off x="5122872" y="5607905"/>
            <a:ext cx="718066" cy="22860"/>
          </a:xfrm>
          <a:prstGeom prst="roundRect">
            <a:avLst>
              <a:gd name="adj" fmla="val 376946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83A531-2BD4-E527-79E9-8856C9767C37}"/>
              </a:ext>
            </a:extLst>
          </p:cNvPr>
          <p:cNvSpPr txBox="1"/>
          <p:nvPr/>
        </p:nvSpPr>
        <p:spPr>
          <a:xfrm>
            <a:off x="-975381" y="3589131"/>
            <a:ext cx="6097554" cy="397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Input Sanitization</a:t>
            </a:r>
            <a:endParaRPr lang="en-US" sz="1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887A71-53C4-4349-1877-4230A29EB0CD}"/>
              </a:ext>
            </a:extLst>
          </p:cNvPr>
          <p:cNvSpPr txBox="1"/>
          <p:nvPr/>
        </p:nvSpPr>
        <p:spPr>
          <a:xfrm>
            <a:off x="1916120" y="3876486"/>
            <a:ext cx="4133461" cy="738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Validate user input to prevent injection and deserialization vulnerabilities.</a:t>
            </a:r>
            <a:endParaRPr 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4FA50E-9ADA-4A17-9171-4DAF8857DEB4}"/>
              </a:ext>
            </a:extLst>
          </p:cNvPr>
          <p:cNvSpPr txBox="1"/>
          <p:nvPr/>
        </p:nvSpPr>
        <p:spPr>
          <a:xfrm>
            <a:off x="7022008" y="4367108"/>
            <a:ext cx="6587412" cy="397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Secure Memory Management</a:t>
            </a:r>
            <a:endParaRPr lang="en-US" sz="1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03BE66-B02D-032E-C847-E735D77550F9}"/>
              </a:ext>
            </a:extLst>
          </p:cNvPr>
          <p:cNvSpPr txBox="1"/>
          <p:nvPr/>
        </p:nvSpPr>
        <p:spPr>
          <a:xfrm>
            <a:off x="7022008" y="4704739"/>
            <a:ext cx="4641257" cy="738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Detect and remediate buffer overflow and other vulnerabilities.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1335D6-2164-3853-BC4E-EE3EB2CABFEA}"/>
              </a:ext>
            </a:extLst>
          </p:cNvPr>
          <p:cNvSpPr txBox="1"/>
          <p:nvPr/>
        </p:nvSpPr>
        <p:spPr>
          <a:xfrm>
            <a:off x="-2178322" y="5270513"/>
            <a:ext cx="7296538" cy="397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Network Security</a:t>
            </a:r>
            <a:endParaRPr lang="en-US" sz="1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06416E-7B10-D969-E1AB-F0FC550C0BA4}"/>
              </a:ext>
            </a:extLst>
          </p:cNvPr>
          <p:cNvSpPr txBox="1"/>
          <p:nvPr/>
        </p:nvSpPr>
        <p:spPr>
          <a:xfrm>
            <a:off x="2114604" y="5607905"/>
            <a:ext cx="3736492" cy="731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Deploy solutions to inspect traffic and block exploitation attempts.</a:t>
            </a: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5C1E15-DA18-01A9-1C8F-2A6202DE9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0670" y="5803640"/>
            <a:ext cx="1051329" cy="10543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14AE47-49A3-8F0C-A4A1-D013E238C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" y="5807966"/>
            <a:ext cx="1051329" cy="106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728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D6FB3-7D41-AC15-DCA9-42A391727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D1DC49-304C-B5A2-791C-379CF018E1DB}"/>
              </a:ext>
            </a:extLst>
          </p:cNvPr>
          <p:cNvSpPr txBox="1"/>
          <p:nvPr/>
        </p:nvSpPr>
        <p:spPr>
          <a:xfrm>
            <a:off x="5054859" y="446417"/>
            <a:ext cx="6393802" cy="1335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4900"/>
              </a:lnSpc>
              <a:buNone/>
            </a:pPr>
            <a:r>
              <a:rPr lang="en-US" sz="40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Implementing a Zero Trust Approach</a:t>
            </a:r>
            <a:endParaRPr lang="en-US" sz="4000" dirty="0"/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598EAC4E-2398-34E7-35C5-57FCC77FB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467" y="2031572"/>
            <a:ext cx="501491" cy="501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D2CB10-4589-0C11-A7CA-D0967059B9AC}"/>
              </a:ext>
            </a:extLst>
          </p:cNvPr>
          <p:cNvSpPr txBox="1"/>
          <p:nvPr/>
        </p:nvSpPr>
        <p:spPr>
          <a:xfrm>
            <a:off x="5129504" y="2584368"/>
            <a:ext cx="6097554" cy="404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Network Segmentation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8B05B8-3930-3FB4-99C9-CDCCE885DFC8}"/>
              </a:ext>
            </a:extLst>
          </p:cNvPr>
          <p:cNvSpPr txBox="1"/>
          <p:nvPr/>
        </p:nvSpPr>
        <p:spPr>
          <a:xfrm>
            <a:off x="5129504" y="3033699"/>
            <a:ext cx="6097554" cy="39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Isolate and restrict access to critical network segments.</a:t>
            </a:r>
            <a:endParaRPr lang="en-US" sz="1600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2E8E5F09-9073-DD31-9DD3-DA2ECAB63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466" y="3661548"/>
            <a:ext cx="501491" cy="5014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6AB437-2DE8-68F3-F96A-9FE460A71B83}"/>
              </a:ext>
            </a:extLst>
          </p:cNvPr>
          <p:cNvSpPr txBox="1"/>
          <p:nvPr/>
        </p:nvSpPr>
        <p:spPr>
          <a:xfrm>
            <a:off x="5199466" y="4242756"/>
            <a:ext cx="6097554" cy="397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Access Management</a:t>
            </a:r>
            <a:endParaRPr lang="en-US" sz="1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0F8A21-61B1-D635-87D2-EDE7F1C484D0}"/>
              </a:ext>
            </a:extLst>
          </p:cNvPr>
          <p:cNvSpPr txBox="1"/>
          <p:nvPr/>
        </p:nvSpPr>
        <p:spPr>
          <a:xfrm>
            <a:off x="5199466" y="4682982"/>
            <a:ext cx="6097554" cy="388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Enforce granular access controls and authentication measures.</a:t>
            </a:r>
            <a:endParaRPr lang="en-US" sz="1600" dirty="0"/>
          </a:p>
        </p:txBody>
      </p:sp>
      <p:pic>
        <p:nvPicPr>
          <p:cNvPr id="17" name="Image 3" descr="preencoded.png">
            <a:extLst>
              <a:ext uri="{FF2B5EF4-FFF2-40B4-BE49-F238E27FC236}">
                <a16:creationId xmlns:a16="http://schemas.microsoft.com/office/drawing/2014/main" id="{7D715EEA-B862-3863-4D99-1F190A49D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466" y="5199130"/>
            <a:ext cx="501491" cy="5014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5033E9-8130-339F-1C57-465C6874A515}"/>
              </a:ext>
            </a:extLst>
          </p:cNvPr>
          <p:cNvSpPr txBox="1"/>
          <p:nvPr/>
        </p:nvSpPr>
        <p:spPr>
          <a:xfrm>
            <a:off x="5199466" y="5828393"/>
            <a:ext cx="6097554" cy="397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Zero Trust Security</a:t>
            </a:r>
            <a:endParaRPr lang="en-US" sz="1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516713-D827-613F-C091-41DE82F47C90}"/>
              </a:ext>
            </a:extLst>
          </p:cNvPr>
          <p:cNvSpPr txBox="1"/>
          <p:nvPr/>
        </p:nvSpPr>
        <p:spPr>
          <a:xfrm>
            <a:off x="5199465" y="6225618"/>
            <a:ext cx="6616865" cy="388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Implement a continuous verification approach to all users and devices.</a:t>
            </a:r>
            <a:endParaRPr lang="en-US" sz="1400" dirty="0"/>
          </a:p>
        </p:txBody>
      </p:sp>
      <p:pic>
        <p:nvPicPr>
          <p:cNvPr id="25" name="Image 0" descr="preencoded.png">
            <a:extLst>
              <a:ext uri="{FF2B5EF4-FFF2-40B4-BE49-F238E27FC236}">
                <a16:creationId xmlns:a16="http://schemas.microsoft.com/office/drawing/2014/main" id="{E19A3610-3423-C147-7F77-EF40DF21031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5"/>
          <a:srcRect t="1942" b="1942"/>
          <a:stretch>
            <a:fillRect/>
          </a:stretch>
        </p:blipFill>
        <p:spPr>
          <a:xfrm>
            <a:off x="0" y="23813"/>
            <a:ext cx="4740275" cy="68341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6B7F266-75E8-899E-5F36-46D057F0DF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0670" y="5803640"/>
            <a:ext cx="1051329" cy="10543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FA5877-ABCA-2E62-C145-A5B7D30B8A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40671" y="0"/>
            <a:ext cx="1051329" cy="106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92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C7E99-4D21-E7EB-0703-4D8539048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id="{2B806252-2BBE-64BA-5247-E98D8D8A10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350"/>
            <a:ext cx="12192000" cy="2241519"/>
          </a:xfrm>
          <a:prstGeom prst="rect">
            <a:avLst/>
          </a:prstGeom>
        </p:spPr>
      </p:pic>
      <p:pic>
        <p:nvPicPr>
          <p:cNvPr id="16" name="Image 0" descr="preencoded.png">
            <a:extLst>
              <a:ext uri="{FF2B5EF4-FFF2-40B4-BE49-F238E27FC236}">
                <a16:creationId xmlns:a16="http://schemas.microsoft.com/office/drawing/2014/main" id="{AC29B042-BD90-FF2B-E825-62358DC7A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486521"/>
          </a:xfrm>
          <a:prstGeom prst="rect">
            <a:avLst/>
          </a:prstGeom>
        </p:spPr>
      </p:pic>
      <p:sp>
        <p:nvSpPr>
          <p:cNvPr id="18" name="Text 0">
            <a:extLst>
              <a:ext uri="{FF2B5EF4-FFF2-40B4-BE49-F238E27FC236}">
                <a16:creationId xmlns:a16="http://schemas.microsoft.com/office/drawing/2014/main" id="{9C7285BC-0C48-19D2-7552-8C8A0F2E0A52}"/>
              </a:ext>
            </a:extLst>
          </p:cNvPr>
          <p:cNvSpPr/>
          <p:nvPr/>
        </p:nvSpPr>
        <p:spPr>
          <a:xfrm>
            <a:off x="424915" y="2844543"/>
            <a:ext cx="11492746" cy="745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Reverse Engineering RCE Vulnerabilities</a:t>
            </a:r>
            <a:endParaRPr lang="en-US" sz="4650" dirty="0"/>
          </a:p>
        </p:txBody>
      </p:sp>
      <p:pic>
        <p:nvPicPr>
          <p:cNvPr id="20" name="Image 1" descr="preencoded.png">
            <a:extLst>
              <a:ext uri="{FF2B5EF4-FFF2-40B4-BE49-F238E27FC236}">
                <a16:creationId xmlns:a16="http://schemas.microsoft.com/office/drawing/2014/main" id="{954FBCA6-1404-CF27-4C71-D223B8BB8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37" y="3931018"/>
            <a:ext cx="3626751" cy="954762"/>
          </a:xfrm>
          <a:prstGeom prst="rect">
            <a:avLst/>
          </a:prstGeom>
        </p:spPr>
      </p:pic>
      <p:sp>
        <p:nvSpPr>
          <p:cNvPr id="22" name="Text 1">
            <a:extLst>
              <a:ext uri="{FF2B5EF4-FFF2-40B4-BE49-F238E27FC236}">
                <a16:creationId xmlns:a16="http://schemas.microsoft.com/office/drawing/2014/main" id="{61AC4CBB-C035-567F-8208-9810B519BF8E}"/>
              </a:ext>
            </a:extLst>
          </p:cNvPr>
          <p:cNvSpPr/>
          <p:nvPr/>
        </p:nvSpPr>
        <p:spPr>
          <a:xfrm>
            <a:off x="644855" y="5197965"/>
            <a:ext cx="2983825" cy="372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Port Scanning</a:t>
            </a:r>
            <a:endParaRPr lang="en-US" sz="2300" dirty="0"/>
          </a:p>
        </p:txBody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E9B63284-7578-6868-8307-A56E3C1A5134}"/>
              </a:ext>
            </a:extLst>
          </p:cNvPr>
          <p:cNvSpPr/>
          <p:nvPr/>
        </p:nvSpPr>
        <p:spPr>
          <a:xfrm>
            <a:off x="644855" y="5713981"/>
            <a:ext cx="3842623" cy="763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Identify open ports and services on the target device.</a:t>
            </a:r>
            <a:endParaRPr lang="en-US" sz="1850" dirty="0"/>
          </a:p>
        </p:txBody>
      </p:sp>
      <p:pic>
        <p:nvPicPr>
          <p:cNvPr id="26" name="Image 2" descr="preencoded.png">
            <a:extLst>
              <a:ext uri="{FF2B5EF4-FFF2-40B4-BE49-F238E27FC236}">
                <a16:creationId xmlns:a16="http://schemas.microsoft.com/office/drawing/2014/main" id="{F239C40E-A1C8-53EB-6091-9E5B461E4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882" y="3931018"/>
            <a:ext cx="3356611" cy="954762"/>
          </a:xfrm>
          <a:prstGeom prst="rect">
            <a:avLst/>
          </a:prstGeom>
        </p:spPr>
      </p:pic>
      <p:sp>
        <p:nvSpPr>
          <p:cNvPr id="27" name="Text 3">
            <a:extLst>
              <a:ext uri="{FF2B5EF4-FFF2-40B4-BE49-F238E27FC236}">
                <a16:creationId xmlns:a16="http://schemas.microsoft.com/office/drawing/2014/main" id="{D308FCF5-F115-A175-247B-2BAA7D5EBBAF}"/>
              </a:ext>
            </a:extLst>
          </p:cNvPr>
          <p:cNvSpPr/>
          <p:nvPr/>
        </p:nvSpPr>
        <p:spPr>
          <a:xfrm>
            <a:off x="4697883" y="5190015"/>
            <a:ext cx="3356610" cy="372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Platform Configuration</a:t>
            </a:r>
            <a:endParaRPr lang="en-US" sz="2300" dirty="0"/>
          </a:p>
        </p:txBody>
      </p:sp>
      <p:sp>
        <p:nvSpPr>
          <p:cNvPr id="28" name="Text 4">
            <a:extLst>
              <a:ext uri="{FF2B5EF4-FFF2-40B4-BE49-F238E27FC236}">
                <a16:creationId xmlns:a16="http://schemas.microsoft.com/office/drawing/2014/main" id="{E8DBA34C-29D4-9155-0083-0105F731759B}"/>
              </a:ext>
            </a:extLst>
          </p:cNvPr>
          <p:cNvSpPr/>
          <p:nvPr/>
        </p:nvSpPr>
        <p:spPr>
          <a:xfrm>
            <a:off x="4697883" y="5706031"/>
            <a:ext cx="3842623" cy="763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Analyze the platform and its software components.</a:t>
            </a:r>
            <a:endParaRPr lang="en-US" sz="1850" dirty="0"/>
          </a:p>
        </p:txBody>
      </p:sp>
      <p:pic>
        <p:nvPicPr>
          <p:cNvPr id="29" name="Image 3" descr="preencoded.png">
            <a:extLst>
              <a:ext uri="{FF2B5EF4-FFF2-40B4-BE49-F238E27FC236}">
                <a16:creationId xmlns:a16="http://schemas.microsoft.com/office/drawing/2014/main" id="{A36891C7-8576-09CA-DACD-AE07335CF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2155" y="3931018"/>
            <a:ext cx="3305506" cy="954762"/>
          </a:xfrm>
          <a:prstGeom prst="rect">
            <a:avLst/>
          </a:prstGeom>
        </p:spPr>
      </p:pic>
      <p:sp>
        <p:nvSpPr>
          <p:cNvPr id="30" name="Text 5">
            <a:extLst>
              <a:ext uri="{FF2B5EF4-FFF2-40B4-BE49-F238E27FC236}">
                <a16:creationId xmlns:a16="http://schemas.microsoft.com/office/drawing/2014/main" id="{7F97ACA5-57C0-0457-9D38-2F3E5CBF4367}"/>
              </a:ext>
            </a:extLst>
          </p:cNvPr>
          <p:cNvSpPr/>
          <p:nvPr/>
        </p:nvSpPr>
        <p:spPr>
          <a:xfrm>
            <a:off x="8921929" y="5190015"/>
            <a:ext cx="2995732" cy="372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Exploit Development</a:t>
            </a:r>
            <a:endParaRPr lang="en-US" sz="2300" dirty="0"/>
          </a:p>
        </p:txBody>
      </p:sp>
      <p:sp>
        <p:nvSpPr>
          <p:cNvPr id="31" name="Text 6">
            <a:extLst>
              <a:ext uri="{FF2B5EF4-FFF2-40B4-BE49-F238E27FC236}">
                <a16:creationId xmlns:a16="http://schemas.microsoft.com/office/drawing/2014/main" id="{CFB598F8-7415-932A-78B3-77F31243D3F6}"/>
              </a:ext>
            </a:extLst>
          </p:cNvPr>
          <p:cNvSpPr/>
          <p:nvPr/>
        </p:nvSpPr>
        <p:spPr>
          <a:xfrm>
            <a:off x="8921929" y="5706031"/>
            <a:ext cx="3842623" cy="763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Craft a targeted exploit to gain remote code execution.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1566347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A009D-F3FB-00E6-40F8-49D84191C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1249B11E-B8B7-5390-27AA-C45626BEE4C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313" r="313"/>
          <a:stretch>
            <a:fillRect/>
          </a:stretch>
        </p:blipFill>
        <p:spPr>
          <a:xfrm>
            <a:off x="0" y="0"/>
            <a:ext cx="4543425" cy="6858000"/>
          </a:xfrm>
          <a:prstGeom prst="rect">
            <a:avLst/>
          </a:prstGeom>
        </p:spPr>
      </p:pic>
      <p:pic>
        <p:nvPicPr>
          <p:cNvPr id="22" name="Image 0" descr="preencoded.png">
            <a:extLst>
              <a:ext uri="{FF2B5EF4-FFF2-40B4-BE49-F238E27FC236}">
                <a16:creationId xmlns:a16="http://schemas.microsoft.com/office/drawing/2014/main" id="{28255BB1-B617-7CAD-9228-BE5CD2CCB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43425" cy="6858000"/>
          </a:xfrm>
          <a:prstGeom prst="rect">
            <a:avLst/>
          </a:prstGeom>
        </p:spPr>
      </p:pic>
      <p:sp>
        <p:nvSpPr>
          <p:cNvPr id="23" name="Text 0">
            <a:extLst>
              <a:ext uri="{FF2B5EF4-FFF2-40B4-BE49-F238E27FC236}">
                <a16:creationId xmlns:a16="http://schemas.microsoft.com/office/drawing/2014/main" id="{DF0967A1-FFB9-D875-FEF8-B091A1E8FF6F}"/>
              </a:ext>
            </a:extLst>
          </p:cNvPr>
          <p:cNvSpPr/>
          <p:nvPr/>
        </p:nvSpPr>
        <p:spPr>
          <a:xfrm>
            <a:off x="5528841" y="244908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Demonstrating </a:t>
            </a:r>
          </a:p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the Exploit</a:t>
            </a:r>
            <a:endParaRPr lang="en-US" sz="4850" dirty="0"/>
          </a:p>
        </p:txBody>
      </p:sp>
      <p:sp>
        <p:nvSpPr>
          <p:cNvPr id="24" name="Shape 1">
            <a:extLst>
              <a:ext uri="{FF2B5EF4-FFF2-40B4-BE49-F238E27FC236}">
                <a16:creationId xmlns:a16="http://schemas.microsoft.com/office/drawing/2014/main" id="{5CA5CFC1-0644-6924-8033-88DE1DC5A443}"/>
              </a:ext>
            </a:extLst>
          </p:cNvPr>
          <p:cNvSpPr/>
          <p:nvPr/>
        </p:nvSpPr>
        <p:spPr>
          <a:xfrm>
            <a:off x="5528842" y="193607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1524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 3">
            <a:extLst>
              <a:ext uri="{FF2B5EF4-FFF2-40B4-BE49-F238E27FC236}">
                <a16:creationId xmlns:a16="http://schemas.microsoft.com/office/drawing/2014/main" id="{AD78487C-C286-14B6-33A2-9CD2591B880E}"/>
              </a:ext>
            </a:extLst>
          </p:cNvPr>
          <p:cNvSpPr/>
          <p:nvPr/>
        </p:nvSpPr>
        <p:spPr>
          <a:xfrm>
            <a:off x="6331085" y="1936071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Reverse Shell</a:t>
            </a:r>
            <a:endParaRPr lang="en-US" sz="2400" dirty="0"/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EDB5D36D-E17F-6349-BD3B-D5F1B37EE1B1}"/>
              </a:ext>
            </a:extLst>
          </p:cNvPr>
          <p:cNvSpPr/>
          <p:nvPr/>
        </p:nvSpPr>
        <p:spPr>
          <a:xfrm>
            <a:off x="6331085" y="2469947"/>
            <a:ext cx="575288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Establish a reverse shell connection to the compromised device.</a:t>
            </a:r>
            <a:endParaRPr lang="en-US" sz="1900" dirty="0"/>
          </a:p>
        </p:txBody>
      </p:sp>
      <p:sp>
        <p:nvSpPr>
          <p:cNvPr id="28" name="Shape 5">
            <a:extLst>
              <a:ext uri="{FF2B5EF4-FFF2-40B4-BE49-F238E27FC236}">
                <a16:creationId xmlns:a16="http://schemas.microsoft.com/office/drawing/2014/main" id="{BCEB68A5-B6C9-3276-CF04-A974811287AC}"/>
              </a:ext>
            </a:extLst>
          </p:cNvPr>
          <p:cNvSpPr/>
          <p:nvPr/>
        </p:nvSpPr>
        <p:spPr>
          <a:xfrm>
            <a:off x="5528841" y="3444250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15240">
            <a:solidFill>
              <a:srgbClr val="56565B"/>
            </a:solidFill>
            <a:prstDash val="solid"/>
          </a:ln>
        </p:spPr>
        <p:txBody>
          <a:bodyPr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900" dirty="0"/>
          </a:p>
        </p:txBody>
      </p:sp>
      <p:sp>
        <p:nvSpPr>
          <p:cNvPr id="29" name="Text 7">
            <a:extLst>
              <a:ext uri="{FF2B5EF4-FFF2-40B4-BE49-F238E27FC236}">
                <a16:creationId xmlns:a16="http://schemas.microsoft.com/office/drawing/2014/main" id="{6018E0C3-4423-B0A4-694C-4EF0C34C831A}"/>
              </a:ext>
            </a:extLst>
          </p:cNvPr>
          <p:cNvSpPr/>
          <p:nvPr/>
        </p:nvSpPr>
        <p:spPr>
          <a:xfrm>
            <a:off x="6331084" y="3444250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Privilege Escalation</a:t>
            </a:r>
            <a:endParaRPr lang="en-US" sz="2400" dirty="0"/>
          </a:p>
        </p:txBody>
      </p:sp>
      <p:sp>
        <p:nvSpPr>
          <p:cNvPr id="30" name="Text 8">
            <a:extLst>
              <a:ext uri="{FF2B5EF4-FFF2-40B4-BE49-F238E27FC236}">
                <a16:creationId xmlns:a16="http://schemas.microsoft.com/office/drawing/2014/main" id="{537CC269-AF7C-ECBB-7481-F528F3230033}"/>
              </a:ext>
            </a:extLst>
          </p:cNvPr>
          <p:cNvSpPr/>
          <p:nvPr/>
        </p:nvSpPr>
        <p:spPr>
          <a:xfrm>
            <a:off x="6331085" y="3978127"/>
            <a:ext cx="575288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Exploit a deserialization vulnerability to escalate 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privileges.</a:t>
            </a:r>
            <a:endParaRPr lang="en-US" sz="1900" dirty="0"/>
          </a:p>
        </p:txBody>
      </p:sp>
      <p:sp>
        <p:nvSpPr>
          <p:cNvPr id="31" name="Shape 9">
            <a:extLst>
              <a:ext uri="{FF2B5EF4-FFF2-40B4-BE49-F238E27FC236}">
                <a16:creationId xmlns:a16="http://schemas.microsoft.com/office/drawing/2014/main" id="{1F4954AB-FB0D-24D5-1A94-40AD5C853048}"/>
              </a:ext>
            </a:extLst>
          </p:cNvPr>
          <p:cNvSpPr/>
          <p:nvPr/>
        </p:nvSpPr>
        <p:spPr>
          <a:xfrm>
            <a:off x="5528841" y="4997266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15240">
            <a:solidFill>
              <a:srgbClr val="56565B"/>
            </a:solidFill>
            <a:prstDash val="solid"/>
          </a:ln>
        </p:spPr>
        <p:txBody>
          <a:bodyPr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900" dirty="0"/>
          </a:p>
        </p:txBody>
      </p:sp>
      <p:sp>
        <p:nvSpPr>
          <p:cNvPr id="32" name="Text 11">
            <a:extLst>
              <a:ext uri="{FF2B5EF4-FFF2-40B4-BE49-F238E27FC236}">
                <a16:creationId xmlns:a16="http://schemas.microsoft.com/office/drawing/2014/main" id="{24F9AAB0-6670-0995-2205-145CBB713772}"/>
              </a:ext>
            </a:extLst>
          </p:cNvPr>
          <p:cNvSpPr/>
          <p:nvPr/>
        </p:nvSpPr>
        <p:spPr>
          <a:xfrm>
            <a:off x="6331084" y="499726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 Extraction</a:t>
            </a:r>
            <a:endParaRPr lang="en-US" sz="2400" dirty="0"/>
          </a:p>
        </p:txBody>
      </p:sp>
      <p:sp>
        <p:nvSpPr>
          <p:cNvPr id="33" name="Text 12">
            <a:extLst>
              <a:ext uri="{FF2B5EF4-FFF2-40B4-BE49-F238E27FC236}">
                <a16:creationId xmlns:a16="http://schemas.microsoft.com/office/drawing/2014/main" id="{514C87E2-0A94-2A17-2B21-689F39A1A647}"/>
              </a:ext>
            </a:extLst>
          </p:cNvPr>
          <p:cNvSpPr/>
          <p:nvPr/>
        </p:nvSpPr>
        <p:spPr>
          <a:xfrm>
            <a:off x="6331084" y="5531142"/>
            <a:ext cx="5005610" cy="664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Obtain user and root flags, indicating full system compromise.</a:t>
            </a:r>
            <a:endParaRPr lang="en-US" sz="1900" dirty="0"/>
          </a:p>
        </p:txBody>
      </p:sp>
      <p:sp>
        <p:nvSpPr>
          <p:cNvPr id="34" name="Text 2">
            <a:extLst>
              <a:ext uri="{FF2B5EF4-FFF2-40B4-BE49-F238E27FC236}">
                <a16:creationId xmlns:a16="http://schemas.microsoft.com/office/drawing/2014/main" id="{7ADE28DA-DDF4-78F7-1F36-9CEBB3F67304}"/>
              </a:ext>
            </a:extLst>
          </p:cNvPr>
          <p:cNvSpPr/>
          <p:nvPr/>
        </p:nvSpPr>
        <p:spPr>
          <a:xfrm>
            <a:off x="5752440" y="2028642"/>
            <a:ext cx="10822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9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FA95B3-FA31-D574-3CFB-FCACB42C7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0670" y="5803640"/>
            <a:ext cx="1051329" cy="10543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8A6CE6-3640-F1FC-237D-E3A2ACB0F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0671" y="0"/>
            <a:ext cx="1051329" cy="106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26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0031" y="748308"/>
            <a:ext cx="6179939" cy="1285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041"/>
              </a:lnSpc>
            </a:pPr>
            <a:r>
              <a:rPr lang="en-US" sz="4042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Securing Networked Devices</a:t>
            </a:r>
            <a:endParaRPr lang="en-US" sz="4042" dirty="0"/>
          </a:p>
        </p:txBody>
      </p:sp>
      <p:sp>
        <p:nvSpPr>
          <p:cNvPr id="4" name="Shape 1"/>
          <p:cNvSpPr/>
          <p:nvPr/>
        </p:nvSpPr>
        <p:spPr>
          <a:xfrm>
            <a:off x="720031" y="2342754"/>
            <a:ext cx="6179939" cy="3766939"/>
          </a:xfrm>
          <a:prstGeom prst="roundRect">
            <a:avLst>
              <a:gd name="adj" fmla="val 2294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5" name="Shape 2"/>
          <p:cNvSpPr/>
          <p:nvPr/>
        </p:nvSpPr>
        <p:spPr>
          <a:xfrm>
            <a:off x="732731" y="2355453"/>
            <a:ext cx="6154539" cy="124718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6" name="Text 3"/>
          <p:cNvSpPr/>
          <p:nvPr/>
        </p:nvSpPr>
        <p:spPr>
          <a:xfrm>
            <a:off x="938411" y="2485231"/>
            <a:ext cx="2662733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Software Updates</a:t>
            </a:r>
            <a:endParaRPr lang="en-US" sz="1583" dirty="0"/>
          </a:p>
        </p:txBody>
      </p:sp>
      <p:sp>
        <p:nvSpPr>
          <p:cNvPr id="7" name="Text 4"/>
          <p:cNvSpPr/>
          <p:nvPr/>
        </p:nvSpPr>
        <p:spPr>
          <a:xfrm>
            <a:off x="4018856" y="2485231"/>
            <a:ext cx="2662733" cy="987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Apply the latest security patches to address known vulnerabilities.</a:t>
            </a:r>
            <a:endParaRPr lang="en-US" sz="1583" dirty="0"/>
          </a:p>
        </p:txBody>
      </p:sp>
      <p:sp>
        <p:nvSpPr>
          <p:cNvPr id="8" name="Shape 5"/>
          <p:cNvSpPr/>
          <p:nvPr/>
        </p:nvSpPr>
        <p:spPr>
          <a:xfrm>
            <a:off x="732731" y="3602633"/>
            <a:ext cx="6154539" cy="124718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9" name="Text 6"/>
          <p:cNvSpPr/>
          <p:nvPr/>
        </p:nvSpPr>
        <p:spPr>
          <a:xfrm>
            <a:off x="938411" y="3732411"/>
            <a:ext cx="2662733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Access Controls</a:t>
            </a:r>
            <a:endParaRPr lang="en-US" sz="1583" dirty="0"/>
          </a:p>
        </p:txBody>
      </p:sp>
      <p:sp>
        <p:nvSpPr>
          <p:cNvPr id="10" name="Text 7"/>
          <p:cNvSpPr/>
          <p:nvPr/>
        </p:nvSpPr>
        <p:spPr>
          <a:xfrm>
            <a:off x="4018856" y="3732411"/>
            <a:ext cx="2662733" cy="987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Implement strong authentication and authorization measures.</a:t>
            </a:r>
            <a:endParaRPr lang="en-US" sz="1583" dirty="0"/>
          </a:p>
        </p:txBody>
      </p:sp>
      <p:sp>
        <p:nvSpPr>
          <p:cNvPr id="11" name="Shape 8"/>
          <p:cNvSpPr/>
          <p:nvPr/>
        </p:nvSpPr>
        <p:spPr>
          <a:xfrm>
            <a:off x="732731" y="4849813"/>
            <a:ext cx="6154539" cy="124718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2" name="Text 9"/>
          <p:cNvSpPr/>
          <p:nvPr/>
        </p:nvSpPr>
        <p:spPr>
          <a:xfrm>
            <a:off x="938411" y="4979591"/>
            <a:ext cx="2662733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Network Monitoring</a:t>
            </a:r>
            <a:endParaRPr lang="en-US" sz="1583" dirty="0"/>
          </a:p>
        </p:txBody>
      </p:sp>
      <p:sp>
        <p:nvSpPr>
          <p:cNvPr id="13" name="Text 10"/>
          <p:cNvSpPr/>
          <p:nvPr/>
        </p:nvSpPr>
        <p:spPr>
          <a:xfrm>
            <a:off x="4018856" y="4979591"/>
            <a:ext cx="2662733" cy="987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Deploy intrusion detection and prevention systems to detect and block threats.</a:t>
            </a:r>
            <a:endParaRPr lang="en-US" sz="1583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4EC00E-FAF9-C43A-C54B-C1D1D3B19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914" y="0"/>
            <a:ext cx="849086" cy="8515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5D8D07-887A-9329-1E12-1EFF00F6B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1"/>
            <a:ext cx="849086" cy="78371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</TotalTime>
  <Words>475</Words>
  <Application>Microsoft Office PowerPoint</Application>
  <PresentationFormat>Widescreen</PresentationFormat>
  <Paragraphs>83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Aptos</vt:lpstr>
      <vt:lpstr>Aptos Display</vt:lpstr>
      <vt:lpstr>Arial</vt:lpstr>
      <vt:lpstr>Poppins</vt:lpstr>
      <vt:lpstr>Poppins Light</vt:lpstr>
      <vt:lpstr>Roboto Light</vt:lpstr>
      <vt:lpstr>Office Theme</vt:lpstr>
      <vt:lpstr>Mitigating RCE Vulnerabilities in Networked Devices </vt:lpstr>
      <vt:lpstr>RCE Vulnerabilities and Deserialization Attacks </vt:lpstr>
      <vt:lpstr>Impacts of Successful RCE Attacks </vt:lpstr>
      <vt:lpstr>Assessing the Risks  of RCE Vulnerabilities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By: Yasser Hamoda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Yasser Hamoda</dc:creator>
  <cp:lastModifiedBy>Yasser Hamoda</cp:lastModifiedBy>
  <cp:revision>2</cp:revision>
  <dcterms:created xsi:type="dcterms:W3CDTF">2024-10-14T15:57:50Z</dcterms:created>
  <dcterms:modified xsi:type="dcterms:W3CDTF">2024-10-18T13:35:44Z</dcterms:modified>
</cp:coreProperties>
</file>